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64" r:id="rId4"/>
    <p:sldId id="266" r:id="rId5"/>
    <p:sldId id="268" r:id="rId6"/>
    <p:sldId id="261" r:id="rId7"/>
    <p:sldId id="259" r:id="rId8"/>
    <p:sldId id="267" r:id="rId9"/>
    <p:sldId id="258" r:id="rId10"/>
    <p:sldId id="257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462F8-5112-4602-AA54-C0985A94DB0E}" v="30" dt="2023-11-23T06:41:30.514"/>
    <p1510:client id="{C7AF1B2F-FAD1-AE4D-D942-57361176BFFB}" v="518" dt="2023-11-22T14:41:08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nde obrimah" userId="9fc2ad2bdc5dd987" providerId="LiveId" clId="{5E3462F8-5112-4602-AA54-C0985A94DB0E}"/>
    <pc:docChg chg="undo custSel addSld delSld modSld sldOrd">
      <pc:chgData name="tunde obrimah" userId="9fc2ad2bdc5dd987" providerId="LiveId" clId="{5E3462F8-5112-4602-AA54-C0985A94DB0E}" dt="2023-11-23T06:41:41.702" v="117" actId="26606"/>
      <pc:docMkLst>
        <pc:docMk/>
      </pc:docMkLst>
      <pc:sldChg chg="modSp">
        <pc:chgData name="tunde obrimah" userId="9fc2ad2bdc5dd987" providerId="LiveId" clId="{5E3462F8-5112-4602-AA54-C0985A94DB0E}" dt="2023-11-22T15:00:00.354" v="37" actId="20577"/>
        <pc:sldMkLst>
          <pc:docMk/>
          <pc:sldMk cId="2428825712" sldId="258"/>
        </pc:sldMkLst>
        <pc:graphicFrameChg chg="mod">
          <ac:chgData name="tunde obrimah" userId="9fc2ad2bdc5dd987" providerId="LiveId" clId="{5E3462F8-5112-4602-AA54-C0985A94DB0E}" dt="2023-11-22T15:00:00.354" v="37" actId="20577"/>
          <ac:graphicFrameMkLst>
            <pc:docMk/>
            <pc:sldMk cId="2428825712" sldId="258"/>
            <ac:graphicFrameMk id="14" creationId="{79F52E53-28A7-CCB1-F52D-A658DDD9A337}"/>
          </ac:graphicFrameMkLst>
        </pc:graphicFrameChg>
      </pc:sldChg>
      <pc:sldChg chg="ord">
        <pc:chgData name="tunde obrimah" userId="9fc2ad2bdc5dd987" providerId="LiveId" clId="{5E3462F8-5112-4602-AA54-C0985A94DB0E}" dt="2023-11-22T15:00:24.832" v="39"/>
        <pc:sldMkLst>
          <pc:docMk/>
          <pc:sldMk cId="2068104058" sldId="259"/>
        </pc:sldMkLst>
      </pc:sldChg>
      <pc:sldChg chg="modSp del mod">
        <pc:chgData name="tunde obrimah" userId="9fc2ad2bdc5dd987" providerId="LiveId" clId="{5E3462F8-5112-4602-AA54-C0985A94DB0E}" dt="2023-11-22T14:58:49.952" v="9" actId="47"/>
        <pc:sldMkLst>
          <pc:docMk/>
          <pc:sldMk cId="299602045" sldId="260"/>
        </pc:sldMkLst>
        <pc:spChg chg="mod">
          <ac:chgData name="tunde obrimah" userId="9fc2ad2bdc5dd987" providerId="LiveId" clId="{5E3462F8-5112-4602-AA54-C0985A94DB0E}" dt="2023-11-22T14:58:16.619" v="8" actId="27636"/>
          <ac:spMkLst>
            <pc:docMk/>
            <pc:sldMk cId="299602045" sldId="260"/>
            <ac:spMk id="10" creationId="{759AAF0C-3A6D-C3CC-D25D-6369E00D9F52}"/>
          </ac:spMkLst>
        </pc:spChg>
      </pc:sldChg>
      <pc:sldChg chg="modSp mod">
        <pc:chgData name="tunde obrimah" userId="9fc2ad2bdc5dd987" providerId="LiveId" clId="{5E3462F8-5112-4602-AA54-C0985A94DB0E}" dt="2023-11-22T15:04:16.795" v="109" actId="6549"/>
        <pc:sldMkLst>
          <pc:docMk/>
          <pc:sldMk cId="1156850484" sldId="261"/>
        </pc:sldMkLst>
        <pc:spChg chg="mod">
          <ac:chgData name="tunde obrimah" userId="9fc2ad2bdc5dd987" providerId="LiveId" clId="{5E3462F8-5112-4602-AA54-C0985A94DB0E}" dt="2023-11-22T15:03:25.922" v="71" actId="5793"/>
          <ac:spMkLst>
            <pc:docMk/>
            <pc:sldMk cId="1156850484" sldId="261"/>
            <ac:spMk id="2" creationId="{90E8ADD8-E32C-6336-B521-24B6FE059569}"/>
          </ac:spMkLst>
        </pc:spChg>
        <pc:spChg chg="mod">
          <ac:chgData name="tunde obrimah" userId="9fc2ad2bdc5dd987" providerId="LiveId" clId="{5E3462F8-5112-4602-AA54-C0985A94DB0E}" dt="2023-11-22T15:04:16.795" v="109" actId="6549"/>
          <ac:spMkLst>
            <pc:docMk/>
            <pc:sldMk cId="1156850484" sldId="261"/>
            <ac:spMk id="4" creationId="{2D9E23B3-B9AD-C5C9-54C8-2E319F5A8161}"/>
          </ac:spMkLst>
        </pc:spChg>
      </pc:sldChg>
      <pc:sldChg chg="modSp mod">
        <pc:chgData name="tunde obrimah" userId="9fc2ad2bdc5dd987" providerId="LiveId" clId="{5E3462F8-5112-4602-AA54-C0985A94DB0E}" dt="2023-11-22T15:30:20.652" v="111" actId="207"/>
        <pc:sldMkLst>
          <pc:docMk/>
          <pc:sldMk cId="1795854624" sldId="262"/>
        </pc:sldMkLst>
        <pc:spChg chg="mod">
          <ac:chgData name="tunde obrimah" userId="9fc2ad2bdc5dd987" providerId="LiveId" clId="{5E3462F8-5112-4602-AA54-C0985A94DB0E}" dt="2023-11-22T15:30:20.652" v="111" actId="207"/>
          <ac:spMkLst>
            <pc:docMk/>
            <pc:sldMk cId="1795854624" sldId="262"/>
            <ac:spMk id="2" creationId="{D5F53CBC-5F38-6CDB-3F10-E23A06EF9678}"/>
          </ac:spMkLst>
        </pc:spChg>
        <pc:spChg chg="mod">
          <ac:chgData name="tunde obrimah" userId="9fc2ad2bdc5dd987" providerId="LiveId" clId="{5E3462F8-5112-4602-AA54-C0985A94DB0E}" dt="2023-11-22T15:30:06.141" v="110" actId="207"/>
          <ac:spMkLst>
            <pc:docMk/>
            <pc:sldMk cId="1795854624" sldId="262"/>
            <ac:spMk id="4" creationId="{7896F71B-F3D7-2910-4559-1B51CCE0541E}"/>
          </ac:spMkLst>
        </pc:spChg>
      </pc:sldChg>
      <pc:sldChg chg="modSp">
        <pc:chgData name="tunde obrimah" userId="9fc2ad2bdc5dd987" providerId="LiveId" clId="{5E3462F8-5112-4602-AA54-C0985A94DB0E}" dt="2023-11-22T15:00:41.766" v="40" actId="207"/>
        <pc:sldMkLst>
          <pc:docMk/>
          <pc:sldMk cId="3955078999" sldId="263"/>
        </pc:sldMkLst>
        <pc:spChg chg="mod">
          <ac:chgData name="tunde obrimah" userId="9fc2ad2bdc5dd987" providerId="LiveId" clId="{5E3462F8-5112-4602-AA54-C0985A94DB0E}" dt="2023-11-22T15:00:41.766" v="40" actId="207"/>
          <ac:spMkLst>
            <pc:docMk/>
            <pc:sldMk cId="3955078999" sldId="263"/>
            <ac:spMk id="2" creationId="{580AF16D-43A4-881E-A7EC-5A1371E57AD0}"/>
          </ac:spMkLst>
        </pc:spChg>
      </pc:sldChg>
      <pc:sldChg chg="modSp mod">
        <pc:chgData name="tunde obrimah" userId="9fc2ad2bdc5dd987" providerId="LiveId" clId="{5E3462F8-5112-4602-AA54-C0985A94DB0E}" dt="2023-11-22T15:30:43.516" v="112" actId="255"/>
        <pc:sldMkLst>
          <pc:docMk/>
          <pc:sldMk cId="848063012" sldId="264"/>
        </pc:sldMkLst>
        <pc:spChg chg="mod">
          <ac:chgData name="tunde obrimah" userId="9fc2ad2bdc5dd987" providerId="LiveId" clId="{5E3462F8-5112-4602-AA54-C0985A94DB0E}" dt="2023-11-22T15:02:16.101" v="52" actId="255"/>
          <ac:spMkLst>
            <pc:docMk/>
            <pc:sldMk cId="848063012" sldId="264"/>
            <ac:spMk id="16" creationId="{00000000-0000-0000-0000-000000000000}"/>
          </ac:spMkLst>
        </pc:spChg>
        <pc:spChg chg="mod">
          <ac:chgData name="tunde obrimah" userId="9fc2ad2bdc5dd987" providerId="LiveId" clId="{5E3462F8-5112-4602-AA54-C0985A94DB0E}" dt="2023-11-22T15:30:43.516" v="112" actId="255"/>
          <ac:spMkLst>
            <pc:docMk/>
            <pc:sldMk cId="848063012" sldId="264"/>
            <ac:spMk id="19" creationId="{00000000-0000-0000-0000-000000000000}"/>
          </ac:spMkLst>
        </pc:spChg>
      </pc:sldChg>
      <pc:sldChg chg="modSp mod">
        <pc:chgData name="tunde obrimah" userId="9fc2ad2bdc5dd987" providerId="LiveId" clId="{5E3462F8-5112-4602-AA54-C0985A94DB0E}" dt="2023-11-22T15:02:56.294" v="56" actId="255"/>
        <pc:sldMkLst>
          <pc:docMk/>
          <pc:sldMk cId="3515031193" sldId="266"/>
        </pc:sldMkLst>
        <pc:spChg chg="mod">
          <ac:chgData name="tunde obrimah" userId="9fc2ad2bdc5dd987" providerId="LiveId" clId="{5E3462F8-5112-4602-AA54-C0985A94DB0E}" dt="2023-11-22T15:02:34.512" v="54" actId="14100"/>
          <ac:spMkLst>
            <pc:docMk/>
            <pc:sldMk cId="3515031193" sldId="266"/>
            <ac:spMk id="12" creationId="{00000000-0000-0000-0000-000000000000}"/>
          </ac:spMkLst>
        </pc:spChg>
        <pc:spChg chg="mod">
          <ac:chgData name="tunde obrimah" userId="9fc2ad2bdc5dd987" providerId="LiveId" clId="{5E3462F8-5112-4602-AA54-C0985A94DB0E}" dt="2023-11-22T15:02:56.294" v="56" actId="255"/>
          <ac:spMkLst>
            <pc:docMk/>
            <pc:sldMk cId="3515031193" sldId="266"/>
            <ac:spMk id="14" creationId="{00000000-0000-0000-0000-000000000000}"/>
          </ac:spMkLst>
        </pc:spChg>
        <pc:grpChg chg="mod">
          <ac:chgData name="tunde obrimah" userId="9fc2ad2bdc5dd987" providerId="LiveId" clId="{5E3462F8-5112-4602-AA54-C0985A94DB0E}" dt="2023-11-22T15:02:43.576" v="55" actId="14100"/>
          <ac:grpSpMkLst>
            <pc:docMk/>
            <pc:sldMk cId="3515031193" sldId="266"/>
            <ac:grpSpMk id="2" creationId="{00000000-0000-0000-0000-000000000000}"/>
          </ac:grpSpMkLst>
        </pc:grpChg>
      </pc:sldChg>
      <pc:sldChg chg="modSp mod">
        <pc:chgData name="tunde obrimah" userId="9fc2ad2bdc5dd987" providerId="LiveId" clId="{5E3462F8-5112-4602-AA54-C0985A94DB0E}" dt="2023-11-22T14:57:59.832" v="6" actId="6549"/>
        <pc:sldMkLst>
          <pc:docMk/>
          <pc:sldMk cId="654311064" sldId="267"/>
        </pc:sldMkLst>
        <pc:spChg chg="mod">
          <ac:chgData name="tunde obrimah" userId="9fc2ad2bdc5dd987" providerId="LiveId" clId="{5E3462F8-5112-4602-AA54-C0985A94DB0E}" dt="2023-11-22T14:57:59.832" v="6" actId="6549"/>
          <ac:spMkLst>
            <pc:docMk/>
            <pc:sldMk cId="654311064" sldId="267"/>
            <ac:spMk id="2" creationId="{7A74480A-26FF-4C7A-3865-7DA9388B757D}"/>
          </ac:spMkLst>
        </pc:spChg>
      </pc:sldChg>
      <pc:sldChg chg="addSp delSp modSp new mod setBg">
        <pc:chgData name="tunde obrimah" userId="9fc2ad2bdc5dd987" providerId="LiveId" clId="{5E3462F8-5112-4602-AA54-C0985A94DB0E}" dt="2023-11-23T06:41:41.702" v="117" actId="26606"/>
        <pc:sldMkLst>
          <pc:docMk/>
          <pc:sldMk cId="3085092604" sldId="268"/>
        </pc:sldMkLst>
        <pc:spChg chg="add del">
          <ac:chgData name="tunde obrimah" userId="9fc2ad2bdc5dd987" providerId="LiveId" clId="{5E3462F8-5112-4602-AA54-C0985A94DB0E}" dt="2023-11-23T06:41:41.693" v="116" actId="26606"/>
          <ac:spMkLst>
            <pc:docMk/>
            <pc:sldMk cId="3085092604" sldId="268"/>
            <ac:spMk id="1031" creationId="{32BC26D8-82FB-445E-AA49-62A77D7C1EE0}"/>
          </ac:spMkLst>
        </pc:spChg>
        <pc:spChg chg="add del">
          <ac:chgData name="tunde obrimah" userId="9fc2ad2bdc5dd987" providerId="LiveId" clId="{5E3462F8-5112-4602-AA54-C0985A94DB0E}" dt="2023-11-23T06:41:41.693" v="116" actId="26606"/>
          <ac:spMkLst>
            <pc:docMk/>
            <pc:sldMk cId="3085092604" sldId="268"/>
            <ac:spMk id="1033" creationId="{CB44330D-EA18-4254-AA95-EB49948539B8}"/>
          </ac:spMkLst>
        </pc:spChg>
        <pc:spChg chg="add">
          <ac:chgData name="tunde obrimah" userId="9fc2ad2bdc5dd987" providerId="LiveId" clId="{5E3462F8-5112-4602-AA54-C0985A94DB0E}" dt="2023-11-23T06:41:41.702" v="117" actId="26606"/>
          <ac:spMkLst>
            <pc:docMk/>
            <pc:sldMk cId="3085092604" sldId="268"/>
            <ac:spMk id="1035" creationId="{29FDB030-9B49-4CED-8CCD-4D99382388AC}"/>
          </ac:spMkLst>
        </pc:spChg>
        <pc:spChg chg="add">
          <ac:chgData name="tunde obrimah" userId="9fc2ad2bdc5dd987" providerId="LiveId" clId="{5E3462F8-5112-4602-AA54-C0985A94DB0E}" dt="2023-11-23T06:41:41.702" v="117" actId="26606"/>
          <ac:spMkLst>
            <pc:docMk/>
            <pc:sldMk cId="3085092604" sldId="268"/>
            <ac:spMk id="1036" creationId="{F3060C83-F051-4F0E-ABAD-AA0DFC48B218}"/>
          </ac:spMkLst>
        </pc:spChg>
        <pc:spChg chg="add">
          <ac:chgData name="tunde obrimah" userId="9fc2ad2bdc5dd987" providerId="LiveId" clId="{5E3462F8-5112-4602-AA54-C0985A94DB0E}" dt="2023-11-23T06:41:41.702" v="117" actId="26606"/>
          <ac:spMkLst>
            <pc:docMk/>
            <pc:sldMk cId="3085092604" sldId="268"/>
            <ac:spMk id="1037" creationId="{3783CA14-24A1-485C-8B30-D6A5D87987AD}"/>
          </ac:spMkLst>
        </pc:spChg>
        <pc:spChg chg="add">
          <ac:chgData name="tunde obrimah" userId="9fc2ad2bdc5dd987" providerId="LiveId" clId="{5E3462F8-5112-4602-AA54-C0985A94DB0E}" dt="2023-11-23T06:41:41.702" v="117" actId="26606"/>
          <ac:spMkLst>
            <pc:docMk/>
            <pc:sldMk cId="3085092604" sldId="268"/>
            <ac:spMk id="1038" creationId="{83C98ABE-055B-441F-B07E-44F97F083C39}"/>
          </ac:spMkLst>
        </pc:spChg>
        <pc:spChg chg="add">
          <ac:chgData name="tunde obrimah" userId="9fc2ad2bdc5dd987" providerId="LiveId" clId="{5E3462F8-5112-4602-AA54-C0985A94DB0E}" dt="2023-11-23T06:41:41.702" v="117" actId="26606"/>
          <ac:spMkLst>
            <pc:docMk/>
            <pc:sldMk cId="3085092604" sldId="268"/>
            <ac:spMk id="1039" creationId="{9A97C86A-04D6-40F7-AE84-31AB43E6A846}"/>
          </ac:spMkLst>
        </pc:spChg>
        <pc:spChg chg="add">
          <ac:chgData name="tunde obrimah" userId="9fc2ad2bdc5dd987" providerId="LiveId" clId="{5E3462F8-5112-4602-AA54-C0985A94DB0E}" dt="2023-11-23T06:41:41.702" v="117" actId="26606"/>
          <ac:spMkLst>
            <pc:docMk/>
            <pc:sldMk cId="3085092604" sldId="268"/>
            <ac:spMk id="1041" creationId="{FF9F2414-84E8-453E-B1F3-389FDE8192D9}"/>
          </ac:spMkLst>
        </pc:spChg>
        <pc:spChg chg="add">
          <ac:chgData name="tunde obrimah" userId="9fc2ad2bdc5dd987" providerId="LiveId" clId="{5E3462F8-5112-4602-AA54-C0985A94DB0E}" dt="2023-11-23T06:41:41.702" v="117" actId="26606"/>
          <ac:spMkLst>
            <pc:docMk/>
            <pc:sldMk cId="3085092604" sldId="268"/>
            <ac:spMk id="1043" creationId="{3ECA69A1-7536-43AC-85EF-C7106179F5ED}"/>
          </ac:spMkLst>
        </pc:spChg>
        <pc:picChg chg="add mod">
          <ac:chgData name="tunde obrimah" userId="9fc2ad2bdc5dd987" providerId="LiveId" clId="{5E3462F8-5112-4602-AA54-C0985A94DB0E}" dt="2023-11-23T06:41:41.702" v="117" actId="26606"/>
          <ac:picMkLst>
            <pc:docMk/>
            <pc:sldMk cId="3085092604" sldId="268"/>
            <ac:picMk id="1026" creationId="{FA96DF8A-0785-BC3E-56BE-C9B07B8E53EF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75193-4A7F-4191-BD3F-D4224C9FEEA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E160BB7-BD84-496B-A582-C3CC1A37ED39}">
      <dgm:prSet/>
      <dgm:spPr/>
      <dgm:t>
        <a:bodyPr/>
        <a:lstStyle/>
        <a:p>
          <a:r>
            <a:rPr lang="en-US" dirty="0"/>
            <a:t>Digital lending platforms</a:t>
          </a:r>
        </a:p>
      </dgm:t>
    </dgm:pt>
    <dgm:pt modelId="{D8A06BD2-700D-46C7-B1F2-404A385BB7C6}" type="parTrans" cxnId="{D3EE55FF-B0E0-4D67-A848-8E49500FF281}">
      <dgm:prSet/>
      <dgm:spPr/>
      <dgm:t>
        <a:bodyPr/>
        <a:lstStyle/>
        <a:p>
          <a:endParaRPr lang="en-US"/>
        </a:p>
      </dgm:t>
    </dgm:pt>
    <dgm:pt modelId="{7E312332-AFD2-492E-9FD1-AA382E6ACB09}" type="sibTrans" cxnId="{D3EE55FF-B0E0-4D67-A848-8E49500FF281}">
      <dgm:prSet/>
      <dgm:spPr/>
      <dgm:t>
        <a:bodyPr/>
        <a:lstStyle/>
        <a:p>
          <a:endParaRPr lang="en-US"/>
        </a:p>
      </dgm:t>
    </dgm:pt>
    <dgm:pt modelId="{B7F420B2-B03F-443F-B7EC-28C3D1C0E838}">
      <dgm:prSet/>
      <dgm:spPr/>
      <dgm:t>
        <a:bodyPr/>
        <a:lstStyle/>
        <a:p>
          <a:r>
            <a:rPr lang="en-US" dirty="0"/>
            <a:t>Blockchain applications in property transactions</a:t>
          </a:r>
        </a:p>
      </dgm:t>
    </dgm:pt>
    <dgm:pt modelId="{FCC51C40-1A63-423A-B3B2-6CC29CEB7639}" type="parTrans" cxnId="{2F5BE8C1-6798-49CA-BA7A-4B1A2C4782EA}">
      <dgm:prSet/>
      <dgm:spPr/>
      <dgm:t>
        <a:bodyPr/>
        <a:lstStyle/>
        <a:p>
          <a:endParaRPr lang="en-US"/>
        </a:p>
      </dgm:t>
    </dgm:pt>
    <dgm:pt modelId="{99EC30BA-04FB-42E2-80BE-6FDAB7C41CC9}" type="sibTrans" cxnId="{2F5BE8C1-6798-49CA-BA7A-4B1A2C4782EA}">
      <dgm:prSet/>
      <dgm:spPr/>
      <dgm:t>
        <a:bodyPr/>
        <a:lstStyle/>
        <a:p>
          <a:endParaRPr lang="en-US"/>
        </a:p>
      </dgm:t>
    </dgm:pt>
    <dgm:pt modelId="{7DBD9568-7FB5-4AB8-B649-0AC0BB61595B}" type="pres">
      <dgm:prSet presAssocID="{B4C75193-4A7F-4191-BD3F-D4224C9FEE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0740C7-F11C-4BD3-9517-09ABB4A54A12}" type="pres">
      <dgm:prSet presAssocID="{AE160BB7-BD84-496B-A582-C3CC1A37ED39}" presName="root" presStyleCnt="0"/>
      <dgm:spPr/>
    </dgm:pt>
    <dgm:pt modelId="{DCD50113-9531-4C29-A14F-E0C2960F23D9}" type="pres">
      <dgm:prSet presAssocID="{AE160BB7-BD84-496B-A582-C3CC1A37ED39}" presName="rootComposite" presStyleCnt="0"/>
      <dgm:spPr/>
    </dgm:pt>
    <dgm:pt modelId="{589761F3-F21B-4FA5-8140-5D049889CB20}" type="pres">
      <dgm:prSet presAssocID="{AE160BB7-BD84-496B-A582-C3CC1A37ED39}" presName="rootText" presStyleLbl="node1" presStyleIdx="0" presStyleCnt="2"/>
      <dgm:spPr/>
    </dgm:pt>
    <dgm:pt modelId="{FA4FEF8A-F710-4C53-A066-5B0613F14613}" type="pres">
      <dgm:prSet presAssocID="{AE160BB7-BD84-496B-A582-C3CC1A37ED39}" presName="rootConnector" presStyleLbl="node1" presStyleIdx="0" presStyleCnt="2"/>
      <dgm:spPr/>
    </dgm:pt>
    <dgm:pt modelId="{C54F3B8C-4646-4B3B-A549-EA1E39E24630}" type="pres">
      <dgm:prSet presAssocID="{AE160BB7-BD84-496B-A582-C3CC1A37ED39}" presName="childShape" presStyleCnt="0"/>
      <dgm:spPr/>
    </dgm:pt>
    <dgm:pt modelId="{7F4FA8FC-2D0B-470C-884A-5AE8FC385410}" type="pres">
      <dgm:prSet presAssocID="{B7F420B2-B03F-443F-B7EC-28C3D1C0E838}" presName="root" presStyleCnt="0"/>
      <dgm:spPr/>
    </dgm:pt>
    <dgm:pt modelId="{9559760B-91AD-4340-A6A9-B64E8AF48D97}" type="pres">
      <dgm:prSet presAssocID="{B7F420B2-B03F-443F-B7EC-28C3D1C0E838}" presName="rootComposite" presStyleCnt="0"/>
      <dgm:spPr/>
    </dgm:pt>
    <dgm:pt modelId="{1D5989B8-F591-4F9B-9805-4BF7E7B313BE}" type="pres">
      <dgm:prSet presAssocID="{B7F420B2-B03F-443F-B7EC-28C3D1C0E838}" presName="rootText" presStyleLbl="node1" presStyleIdx="1" presStyleCnt="2"/>
      <dgm:spPr/>
    </dgm:pt>
    <dgm:pt modelId="{D2EE2F08-6436-4A51-B22C-D13FBC41B07D}" type="pres">
      <dgm:prSet presAssocID="{B7F420B2-B03F-443F-B7EC-28C3D1C0E838}" presName="rootConnector" presStyleLbl="node1" presStyleIdx="1" presStyleCnt="2"/>
      <dgm:spPr/>
    </dgm:pt>
    <dgm:pt modelId="{3C61785A-E98C-4751-ADF3-A423EC43FCAF}" type="pres">
      <dgm:prSet presAssocID="{B7F420B2-B03F-443F-B7EC-28C3D1C0E838}" presName="childShape" presStyleCnt="0"/>
      <dgm:spPr/>
    </dgm:pt>
  </dgm:ptLst>
  <dgm:cxnLst>
    <dgm:cxn modelId="{AC2F6226-F469-4E24-91E2-D587C3A1FC43}" type="presOf" srcId="{AE160BB7-BD84-496B-A582-C3CC1A37ED39}" destId="{589761F3-F21B-4FA5-8140-5D049889CB20}" srcOrd="0" destOrd="0" presId="urn:microsoft.com/office/officeart/2005/8/layout/hierarchy3"/>
    <dgm:cxn modelId="{79DFC24F-4E52-4069-ABEB-5886408741AE}" type="presOf" srcId="{B7F420B2-B03F-443F-B7EC-28C3D1C0E838}" destId="{D2EE2F08-6436-4A51-B22C-D13FBC41B07D}" srcOrd="1" destOrd="0" presId="urn:microsoft.com/office/officeart/2005/8/layout/hierarchy3"/>
    <dgm:cxn modelId="{D06CF172-28DA-4276-8623-806ECEE5BA1D}" type="presOf" srcId="{B7F420B2-B03F-443F-B7EC-28C3D1C0E838}" destId="{1D5989B8-F591-4F9B-9805-4BF7E7B313BE}" srcOrd="0" destOrd="0" presId="urn:microsoft.com/office/officeart/2005/8/layout/hierarchy3"/>
    <dgm:cxn modelId="{0C0BE886-56C1-4094-8CBD-210BB1B9B2A6}" type="presOf" srcId="{AE160BB7-BD84-496B-A582-C3CC1A37ED39}" destId="{FA4FEF8A-F710-4C53-A066-5B0613F14613}" srcOrd="1" destOrd="0" presId="urn:microsoft.com/office/officeart/2005/8/layout/hierarchy3"/>
    <dgm:cxn modelId="{4A6CA294-B121-4D76-879B-372C38BD032E}" type="presOf" srcId="{B4C75193-4A7F-4191-BD3F-D4224C9FEEA8}" destId="{7DBD9568-7FB5-4AB8-B649-0AC0BB61595B}" srcOrd="0" destOrd="0" presId="urn:microsoft.com/office/officeart/2005/8/layout/hierarchy3"/>
    <dgm:cxn modelId="{2F5BE8C1-6798-49CA-BA7A-4B1A2C4782EA}" srcId="{B4C75193-4A7F-4191-BD3F-D4224C9FEEA8}" destId="{B7F420B2-B03F-443F-B7EC-28C3D1C0E838}" srcOrd="1" destOrd="0" parTransId="{FCC51C40-1A63-423A-B3B2-6CC29CEB7639}" sibTransId="{99EC30BA-04FB-42E2-80BE-6FDAB7C41CC9}"/>
    <dgm:cxn modelId="{D3EE55FF-B0E0-4D67-A848-8E49500FF281}" srcId="{B4C75193-4A7F-4191-BD3F-D4224C9FEEA8}" destId="{AE160BB7-BD84-496B-A582-C3CC1A37ED39}" srcOrd="0" destOrd="0" parTransId="{D8A06BD2-700D-46C7-B1F2-404A385BB7C6}" sibTransId="{7E312332-AFD2-492E-9FD1-AA382E6ACB09}"/>
    <dgm:cxn modelId="{6C06BFDB-45CD-4686-ABF4-F6F265130DE4}" type="presParOf" srcId="{7DBD9568-7FB5-4AB8-B649-0AC0BB61595B}" destId="{AF0740C7-F11C-4BD3-9517-09ABB4A54A12}" srcOrd="0" destOrd="0" presId="urn:microsoft.com/office/officeart/2005/8/layout/hierarchy3"/>
    <dgm:cxn modelId="{FAFC3ADE-C30A-4B78-84F6-700379D56682}" type="presParOf" srcId="{AF0740C7-F11C-4BD3-9517-09ABB4A54A12}" destId="{DCD50113-9531-4C29-A14F-E0C2960F23D9}" srcOrd="0" destOrd="0" presId="urn:microsoft.com/office/officeart/2005/8/layout/hierarchy3"/>
    <dgm:cxn modelId="{CA64D8B5-0497-4A27-B0F5-DBC9DD89E356}" type="presParOf" srcId="{DCD50113-9531-4C29-A14F-E0C2960F23D9}" destId="{589761F3-F21B-4FA5-8140-5D049889CB20}" srcOrd="0" destOrd="0" presId="urn:microsoft.com/office/officeart/2005/8/layout/hierarchy3"/>
    <dgm:cxn modelId="{344DBE17-4FF5-446D-95FE-99C6A8BDDA45}" type="presParOf" srcId="{DCD50113-9531-4C29-A14F-E0C2960F23D9}" destId="{FA4FEF8A-F710-4C53-A066-5B0613F14613}" srcOrd="1" destOrd="0" presId="urn:microsoft.com/office/officeart/2005/8/layout/hierarchy3"/>
    <dgm:cxn modelId="{2B4BB68E-0D38-4C52-92BC-18E5C0B8694D}" type="presParOf" srcId="{AF0740C7-F11C-4BD3-9517-09ABB4A54A12}" destId="{C54F3B8C-4646-4B3B-A549-EA1E39E24630}" srcOrd="1" destOrd="0" presId="urn:microsoft.com/office/officeart/2005/8/layout/hierarchy3"/>
    <dgm:cxn modelId="{4B086397-C57F-4909-8ECF-1E714C5F10F3}" type="presParOf" srcId="{7DBD9568-7FB5-4AB8-B649-0AC0BB61595B}" destId="{7F4FA8FC-2D0B-470C-884A-5AE8FC385410}" srcOrd="1" destOrd="0" presId="urn:microsoft.com/office/officeart/2005/8/layout/hierarchy3"/>
    <dgm:cxn modelId="{68C3BA89-1B55-4F2B-9D4E-0FBB7EF8D7DE}" type="presParOf" srcId="{7F4FA8FC-2D0B-470C-884A-5AE8FC385410}" destId="{9559760B-91AD-4340-A6A9-B64E8AF48D97}" srcOrd="0" destOrd="0" presId="urn:microsoft.com/office/officeart/2005/8/layout/hierarchy3"/>
    <dgm:cxn modelId="{65A8E2C0-BA9D-4C64-AB6B-63395C4AA4F5}" type="presParOf" srcId="{9559760B-91AD-4340-A6A9-B64E8AF48D97}" destId="{1D5989B8-F591-4F9B-9805-4BF7E7B313BE}" srcOrd="0" destOrd="0" presId="urn:microsoft.com/office/officeart/2005/8/layout/hierarchy3"/>
    <dgm:cxn modelId="{E041C8DB-B4A0-4B06-8CF6-7D46E494F815}" type="presParOf" srcId="{9559760B-91AD-4340-A6A9-B64E8AF48D97}" destId="{D2EE2F08-6436-4A51-B22C-D13FBC41B07D}" srcOrd="1" destOrd="0" presId="urn:microsoft.com/office/officeart/2005/8/layout/hierarchy3"/>
    <dgm:cxn modelId="{90A2D3D9-CE2A-4A14-A7C0-9770E5165317}" type="presParOf" srcId="{7F4FA8FC-2D0B-470C-884A-5AE8FC385410}" destId="{3C61785A-E98C-4751-ADF3-A423EC43FCA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412FB-5209-4534-BE3D-D21FC51F609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17F446D-C879-41A1-B564-B08776B821F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/>
            <a:t>Increased access to financing</a:t>
          </a:r>
        </a:p>
      </dgm:t>
    </dgm:pt>
    <dgm:pt modelId="{A05F507E-0B6C-47A5-9A00-5D581C0001ED}" type="parTrans" cxnId="{CDE3966C-5DB9-4B28-A238-6159A1E66D44}">
      <dgm:prSet/>
      <dgm:spPr/>
      <dgm:t>
        <a:bodyPr/>
        <a:lstStyle/>
        <a:p>
          <a:endParaRPr lang="en-US"/>
        </a:p>
      </dgm:t>
    </dgm:pt>
    <dgm:pt modelId="{DA917532-6CB7-4795-90B1-72FBAE932644}" type="sibTrans" cxnId="{CDE3966C-5DB9-4B28-A238-6159A1E66D44}">
      <dgm:prSet phldrT="1" phldr="0"/>
      <dgm:spPr/>
      <dgm:t>
        <a:bodyPr/>
        <a:lstStyle/>
        <a:p>
          <a:endParaRPr lang="en-US"/>
        </a:p>
      </dgm:t>
    </dgm:pt>
    <dgm:pt modelId="{783DB81E-009E-4C31-9E03-9B7F2BC908F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/>
            <a:t>Efficient and secure property transactions</a:t>
          </a:r>
        </a:p>
      </dgm:t>
    </dgm:pt>
    <dgm:pt modelId="{5AD8243D-CE19-481E-A761-9B253DB0BE9F}" type="parTrans" cxnId="{5A0FAFD0-8186-4BD1-BEF0-2E3B6E309EA9}">
      <dgm:prSet/>
      <dgm:spPr/>
      <dgm:t>
        <a:bodyPr/>
        <a:lstStyle/>
        <a:p>
          <a:endParaRPr lang="en-US"/>
        </a:p>
      </dgm:t>
    </dgm:pt>
    <dgm:pt modelId="{ACF55926-7577-4954-9120-3E0A250F5620}" type="sibTrans" cxnId="{5A0FAFD0-8186-4BD1-BEF0-2E3B6E309EA9}">
      <dgm:prSet phldrT="2" phldr="0"/>
      <dgm:spPr/>
      <dgm:t>
        <a:bodyPr/>
        <a:lstStyle/>
        <a:p>
          <a:endParaRPr lang="en-US"/>
        </a:p>
      </dgm:t>
    </dgm:pt>
    <dgm:pt modelId="{89DA6FC3-4F1F-4132-98BC-5EF4E9E088B0}" type="pres">
      <dgm:prSet presAssocID="{420412FB-5209-4534-BE3D-D21FC51F6099}" presName="root" presStyleCnt="0">
        <dgm:presLayoutVars>
          <dgm:dir/>
          <dgm:resizeHandles val="exact"/>
        </dgm:presLayoutVars>
      </dgm:prSet>
      <dgm:spPr/>
    </dgm:pt>
    <dgm:pt modelId="{C475723D-808A-477B-8256-CD3A47BBB0F2}" type="pres">
      <dgm:prSet presAssocID="{217F446D-C879-41A1-B564-B08776B821FC}" presName="compNode" presStyleCnt="0"/>
      <dgm:spPr/>
    </dgm:pt>
    <dgm:pt modelId="{DB9C9A7D-E005-4D80-99BC-1037676DB85D}" type="pres">
      <dgm:prSet presAssocID="{217F446D-C879-41A1-B564-B08776B821FC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63EA35F-6DE2-4FFD-B42D-068FDE830456}" type="pres">
      <dgm:prSet presAssocID="{217F446D-C879-41A1-B564-B08776B821F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9FFE698-EA5D-42C6-B912-5AB4A10D05DA}" type="pres">
      <dgm:prSet presAssocID="{217F446D-C879-41A1-B564-B08776B821FC}" presName="spaceRect" presStyleCnt="0"/>
      <dgm:spPr/>
    </dgm:pt>
    <dgm:pt modelId="{AF2D15E6-567C-4602-B1AA-E0F502EC727C}" type="pres">
      <dgm:prSet presAssocID="{217F446D-C879-41A1-B564-B08776B821FC}" presName="textRect" presStyleLbl="revTx" presStyleIdx="0" presStyleCnt="2">
        <dgm:presLayoutVars>
          <dgm:chMax val="1"/>
          <dgm:chPref val="1"/>
        </dgm:presLayoutVars>
      </dgm:prSet>
      <dgm:spPr/>
    </dgm:pt>
    <dgm:pt modelId="{036ED5BD-CA5C-48EF-ACB0-45BC36531493}" type="pres">
      <dgm:prSet presAssocID="{DA917532-6CB7-4795-90B1-72FBAE932644}" presName="sibTrans" presStyleCnt="0"/>
      <dgm:spPr/>
    </dgm:pt>
    <dgm:pt modelId="{D612F816-5AF6-4ADD-888E-B970C00A83F4}" type="pres">
      <dgm:prSet presAssocID="{783DB81E-009E-4C31-9E03-9B7F2BC908F6}" presName="compNode" presStyleCnt="0"/>
      <dgm:spPr/>
    </dgm:pt>
    <dgm:pt modelId="{0B945FFB-3C06-4336-AD62-9B87C4F36B3C}" type="pres">
      <dgm:prSet presAssocID="{783DB81E-009E-4C31-9E03-9B7F2BC908F6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E7C94DD3-DBED-4BE2-9ECB-9F24BEC18C42}" type="pres">
      <dgm:prSet presAssocID="{783DB81E-009E-4C31-9E03-9B7F2BC908F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4737CC93-EEC9-4851-8D50-1C2AD1BCF461}" type="pres">
      <dgm:prSet presAssocID="{783DB81E-009E-4C31-9E03-9B7F2BC908F6}" presName="spaceRect" presStyleCnt="0"/>
      <dgm:spPr/>
    </dgm:pt>
    <dgm:pt modelId="{B2369170-3C88-4C7C-AC2F-314D5D8D42D7}" type="pres">
      <dgm:prSet presAssocID="{783DB81E-009E-4C31-9E03-9B7F2BC908F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DE3966C-5DB9-4B28-A238-6159A1E66D44}" srcId="{420412FB-5209-4534-BE3D-D21FC51F6099}" destId="{217F446D-C879-41A1-B564-B08776B821FC}" srcOrd="0" destOrd="0" parTransId="{A05F507E-0B6C-47A5-9A00-5D581C0001ED}" sibTransId="{DA917532-6CB7-4795-90B1-72FBAE932644}"/>
    <dgm:cxn modelId="{81C4B295-A59A-477E-AAA8-58115A72C442}" type="presOf" srcId="{217F446D-C879-41A1-B564-B08776B821FC}" destId="{AF2D15E6-567C-4602-B1AA-E0F502EC727C}" srcOrd="0" destOrd="0" presId="urn:microsoft.com/office/officeart/2018/5/layout/IconLeafLabelList"/>
    <dgm:cxn modelId="{62E7BCC8-3D83-4A39-9B91-BD152E373435}" type="presOf" srcId="{420412FB-5209-4534-BE3D-D21FC51F6099}" destId="{89DA6FC3-4F1F-4132-98BC-5EF4E9E088B0}" srcOrd="0" destOrd="0" presId="urn:microsoft.com/office/officeart/2018/5/layout/IconLeafLabelList"/>
    <dgm:cxn modelId="{5A0FAFD0-8186-4BD1-BEF0-2E3B6E309EA9}" srcId="{420412FB-5209-4534-BE3D-D21FC51F6099}" destId="{783DB81E-009E-4C31-9E03-9B7F2BC908F6}" srcOrd="1" destOrd="0" parTransId="{5AD8243D-CE19-481E-A761-9B253DB0BE9F}" sibTransId="{ACF55926-7577-4954-9120-3E0A250F5620}"/>
    <dgm:cxn modelId="{BF85D8E8-F058-49BC-846B-88EB9C871428}" type="presOf" srcId="{783DB81E-009E-4C31-9E03-9B7F2BC908F6}" destId="{B2369170-3C88-4C7C-AC2F-314D5D8D42D7}" srcOrd="0" destOrd="0" presId="urn:microsoft.com/office/officeart/2018/5/layout/IconLeafLabelList"/>
    <dgm:cxn modelId="{73A99480-A63D-42B4-A56E-ECE0E6D3C5C4}" type="presParOf" srcId="{89DA6FC3-4F1F-4132-98BC-5EF4E9E088B0}" destId="{C475723D-808A-477B-8256-CD3A47BBB0F2}" srcOrd="0" destOrd="0" presId="urn:microsoft.com/office/officeart/2018/5/layout/IconLeafLabelList"/>
    <dgm:cxn modelId="{873A32FE-65A8-4F35-9A28-733210032C50}" type="presParOf" srcId="{C475723D-808A-477B-8256-CD3A47BBB0F2}" destId="{DB9C9A7D-E005-4D80-99BC-1037676DB85D}" srcOrd="0" destOrd="0" presId="urn:microsoft.com/office/officeart/2018/5/layout/IconLeafLabelList"/>
    <dgm:cxn modelId="{35F0B652-E6DA-435B-96CB-D5F04B3A5D19}" type="presParOf" srcId="{C475723D-808A-477B-8256-CD3A47BBB0F2}" destId="{863EA35F-6DE2-4FFD-B42D-068FDE830456}" srcOrd="1" destOrd="0" presId="urn:microsoft.com/office/officeart/2018/5/layout/IconLeafLabelList"/>
    <dgm:cxn modelId="{64DF34FF-1CD0-456E-93F2-57E4F84BF2CC}" type="presParOf" srcId="{C475723D-808A-477B-8256-CD3A47BBB0F2}" destId="{69FFE698-EA5D-42C6-B912-5AB4A10D05DA}" srcOrd="2" destOrd="0" presId="urn:microsoft.com/office/officeart/2018/5/layout/IconLeafLabelList"/>
    <dgm:cxn modelId="{734B13E7-A729-448B-A6BC-CED8D2C0DC34}" type="presParOf" srcId="{C475723D-808A-477B-8256-CD3A47BBB0F2}" destId="{AF2D15E6-567C-4602-B1AA-E0F502EC727C}" srcOrd="3" destOrd="0" presId="urn:microsoft.com/office/officeart/2018/5/layout/IconLeafLabelList"/>
    <dgm:cxn modelId="{015F4B78-9F88-456F-8CC4-792284FC457A}" type="presParOf" srcId="{89DA6FC3-4F1F-4132-98BC-5EF4E9E088B0}" destId="{036ED5BD-CA5C-48EF-ACB0-45BC36531493}" srcOrd="1" destOrd="0" presId="urn:microsoft.com/office/officeart/2018/5/layout/IconLeafLabelList"/>
    <dgm:cxn modelId="{80772851-D066-48F2-93CD-1F8ADC755541}" type="presParOf" srcId="{89DA6FC3-4F1F-4132-98BC-5EF4E9E088B0}" destId="{D612F816-5AF6-4ADD-888E-B970C00A83F4}" srcOrd="2" destOrd="0" presId="urn:microsoft.com/office/officeart/2018/5/layout/IconLeafLabelList"/>
    <dgm:cxn modelId="{8467873B-B937-4BA7-8D6A-132186D707AB}" type="presParOf" srcId="{D612F816-5AF6-4ADD-888E-B970C00A83F4}" destId="{0B945FFB-3C06-4336-AD62-9B87C4F36B3C}" srcOrd="0" destOrd="0" presId="urn:microsoft.com/office/officeart/2018/5/layout/IconLeafLabelList"/>
    <dgm:cxn modelId="{44D61597-5D6D-49AB-BCA1-0082465334E5}" type="presParOf" srcId="{D612F816-5AF6-4ADD-888E-B970C00A83F4}" destId="{E7C94DD3-DBED-4BE2-9ECB-9F24BEC18C42}" srcOrd="1" destOrd="0" presId="urn:microsoft.com/office/officeart/2018/5/layout/IconLeafLabelList"/>
    <dgm:cxn modelId="{1A0DB837-1271-43B0-BFB2-773FFE6A76BF}" type="presParOf" srcId="{D612F816-5AF6-4ADD-888E-B970C00A83F4}" destId="{4737CC93-EEC9-4851-8D50-1C2AD1BCF461}" srcOrd="2" destOrd="0" presId="urn:microsoft.com/office/officeart/2018/5/layout/IconLeafLabelList"/>
    <dgm:cxn modelId="{80830FAE-B5D7-4CA3-895D-D2CCBDA438DD}" type="presParOf" srcId="{D612F816-5AF6-4ADD-888E-B970C00A83F4}" destId="{B2369170-3C88-4C7C-AC2F-314D5D8D42D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761F3-F21B-4FA5-8140-5D049889CB20}">
      <dsp:nvSpPr>
        <dsp:cNvPr id="0" name=""/>
        <dsp:cNvSpPr/>
      </dsp:nvSpPr>
      <dsp:spPr>
        <a:xfrm>
          <a:off x="783" y="187130"/>
          <a:ext cx="2850168" cy="14250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Digital lending platforms</a:t>
          </a:r>
        </a:p>
      </dsp:txBody>
      <dsp:txXfrm>
        <a:off x="42522" y="228869"/>
        <a:ext cx="2766690" cy="1341606"/>
      </dsp:txXfrm>
    </dsp:sp>
    <dsp:sp modelId="{1D5989B8-F591-4F9B-9805-4BF7E7B313BE}">
      <dsp:nvSpPr>
        <dsp:cNvPr id="0" name=""/>
        <dsp:cNvSpPr/>
      </dsp:nvSpPr>
      <dsp:spPr>
        <a:xfrm>
          <a:off x="3563493" y="187130"/>
          <a:ext cx="2850168" cy="14250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Blockchain applications in property transactions</a:t>
          </a:r>
        </a:p>
      </dsp:txBody>
      <dsp:txXfrm>
        <a:off x="3605232" y="228869"/>
        <a:ext cx="2766690" cy="1341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C9A7D-E005-4D80-99BC-1037676DB85D}">
      <dsp:nvSpPr>
        <dsp:cNvPr id="0" name=""/>
        <dsp:cNvSpPr/>
      </dsp:nvSpPr>
      <dsp:spPr>
        <a:xfrm>
          <a:off x="573393" y="1672806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EA35F-6DE2-4FFD-B42D-068FDE830456}">
      <dsp:nvSpPr>
        <dsp:cNvPr id="0" name=""/>
        <dsp:cNvSpPr/>
      </dsp:nvSpPr>
      <dsp:spPr>
        <a:xfrm>
          <a:off x="953643" y="2053056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D15E6-567C-4602-B1AA-E0F502EC727C}">
      <dsp:nvSpPr>
        <dsp:cNvPr id="0" name=""/>
        <dsp:cNvSpPr/>
      </dsp:nvSpPr>
      <dsp:spPr>
        <a:xfrm>
          <a:off x="3018" y="4012806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cap="none" dirty="0"/>
            <a:t>Increased access to financing</a:t>
          </a:r>
        </a:p>
      </dsp:txBody>
      <dsp:txXfrm>
        <a:off x="3018" y="4012806"/>
        <a:ext cx="2925000" cy="720000"/>
      </dsp:txXfrm>
    </dsp:sp>
    <dsp:sp modelId="{0B945FFB-3C06-4336-AD62-9B87C4F36B3C}">
      <dsp:nvSpPr>
        <dsp:cNvPr id="0" name=""/>
        <dsp:cNvSpPr/>
      </dsp:nvSpPr>
      <dsp:spPr>
        <a:xfrm>
          <a:off x="4010269" y="1672806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94DD3-DBED-4BE2-9ECB-9F24BEC18C42}">
      <dsp:nvSpPr>
        <dsp:cNvPr id="0" name=""/>
        <dsp:cNvSpPr/>
      </dsp:nvSpPr>
      <dsp:spPr>
        <a:xfrm>
          <a:off x="4390519" y="2053056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69170-3C88-4C7C-AC2F-314D5D8D42D7}">
      <dsp:nvSpPr>
        <dsp:cNvPr id="0" name=""/>
        <dsp:cNvSpPr/>
      </dsp:nvSpPr>
      <dsp:spPr>
        <a:xfrm>
          <a:off x="3439894" y="4012806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cap="none" dirty="0"/>
            <a:t>Efficient and secure property transactions</a:t>
          </a:r>
        </a:p>
      </dsp:txBody>
      <dsp:txXfrm>
        <a:off x="3439894" y="4012806"/>
        <a:ext cx="292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ree small houses as game pieces">
            <a:extLst>
              <a:ext uri="{FF2B5EF4-FFF2-40B4-BE49-F238E27FC236}">
                <a16:creationId xmlns:a16="http://schemas.microsoft.com/office/drawing/2014/main" id="{C1819A73-B4F2-EA27-8027-1DF431291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675" r="-2" b="5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0AF16D-43A4-881E-A7EC-5A1371E57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Fintech Linkages with Affordable Housing and Digital Economy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8737B-11F3-CC6B-A84D-0C4B61C0A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Dr. Babatunde </a:t>
            </a:r>
            <a:r>
              <a:rPr lang="en-US" b="1" err="1">
                <a:solidFill>
                  <a:srgbClr val="FFFFFF"/>
                </a:solidFill>
              </a:rPr>
              <a:t>Obrimah</a:t>
            </a:r>
            <a:endParaRPr lang="en-US" b="1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i="1" dirty="0">
                <a:ea typeface="Calibri"/>
                <a:cs typeface="Calibri"/>
              </a:rPr>
              <a:t>COO, </a:t>
            </a:r>
            <a:r>
              <a:rPr lang="en-US" i="1" dirty="0" err="1">
                <a:ea typeface="Calibri"/>
                <a:cs typeface="Calibri"/>
              </a:rPr>
              <a:t>FintechNGR</a:t>
            </a:r>
            <a:endParaRPr lang="en-US" i="1" dirty="0">
              <a:ea typeface="Calibri"/>
              <a:cs typeface="Calibri"/>
            </a:endParaRPr>
          </a:p>
        </p:txBody>
      </p:sp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6452605-B58C-5C6B-7479-50251BCF7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325" y="5909408"/>
            <a:ext cx="16573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78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5CC20-BBBF-054A-E2F2-389B10BE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Conclusion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BE99E-7153-2EEE-E7C5-37A327E41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Fintech is not just a catalyst for change; it's a transformative force connecting the dots between affordable housing and the digital economy.</a:t>
            </a:r>
            <a:endParaRPr lang="en-US" dirty="0"/>
          </a:p>
          <a:p>
            <a:r>
              <a:rPr lang="en-US" sz="2200" dirty="0"/>
              <a:t>Together, we can build a future where financial empowerment and digital growth are accessible to all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endParaRPr lang="en-US" sz="22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Placeholder 4" descr="A key on a door handle&#10;&#10;Description automatically generated">
            <a:extLst>
              <a:ext uri="{FF2B5EF4-FFF2-40B4-BE49-F238E27FC236}">
                <a16:creationId xmlns:a16="http://schemas.microsoft.com/office/drawing/2014/main" id="{C56D12D5-9505-BDF0-04ED-A85B1C8809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561" r="1548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Picture 2" descr="A logo with white text&#10;&#10;Description automatically generated">
            <a:extLst>
              <a:ext uri="{FF2B5EF4-FFF2-40B4-BE49-F238E27FC236}">
                <a16:creationId xmlns:a16="http://schemas.microsoft.com/office/drawing/2014/main" id="{4E14FBFF-87FB-986E-F9A9-46C205D72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710" y="5889869"/>
            <a:ext cx="16573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8AE32-89E7-2279-8883-1CF81F406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1A7A748F-F0E8-F155-EE94-F73F1F991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  <p:pic>
        <p:nvPicPr>
          <p:cNvPr id="3" name="Picture 2" descr="A logo with white text&#10;&#10;Description automatically generated">
            <a:extLst>
              <a:ext uri="{FF2B5EF4-FFF2-40B4-BE49-F238E27FC236}">
                <a16:creationId xmlns:a16="http://schemas.microsoft.com/office/drawing/2014/main" id="{85AF05A9-6D4F-8FA2-D920-B092D2130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10" y="6016869"/>
            <a:ext cx="16573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3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9D6EEA4-51EF-4796-BE5B-F3EB11F2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standing in front of a whiteboard&#10;&#10;Description automatically generated">
            <a:extLst>
              <a:ext uri="{FF2B5EF4-FFF2-40B4-BE49-F238E27FC236}">
                <a16:creationId xmlns:a16="http://schemas.microsoft.com/office/drawing/2014/main" id="{A9641ABC-E6F0-CEE2-A101-5F5F6D10D0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53CBC-5F38-6CDB-3F10-E23A06EF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0021"/>
            <a:ext cx="669644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What is Fintech?</a:t>
            </a:r>
            <a:endParaRPr lang="en-US" sz="4000" b="1" dirty="0">
              <a:ea typeface="Calibri Light"/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6F71B-F3D7-2910-4559-1B51CCE05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656" y="3837709"/>
            <a:ext cx="6470072" cy="26739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Organisations</a:t>
            </a:r>
            <a:r>
              <a:rPr lang="en-US" sz="2000" dirty="0"/>
              <a:t> combining innovative business models and technology to enable, enhance, and disrupt financial services</a:t>
            </a:r>
            <a:endParaRPr lang="en-US" dirty="0"/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sz="2000" dirty="0"/>
              <a:t>EY Census report, 2021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" name="Picture 2" descr="A logo with white text&#10;&#10;Description automatically generated">
            <a:extLst>
              <a:ext uri="{FF2B5EF4-FFF2-40B4-BE49-F238E27FC236}">
                <a16:creationId xmlns:a16="http://schemas.microsoft.com/office/drawing/2014/main" id="{A995DFD5-9258-AEAE-48A5-EA4A315CA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7" y="6065715"/>
            <a:ext cx="16573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4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1095" y="1398228"/>
            <a:ext cx="10386482" cy="5325856"/>
            <a:chOff x="0" y="-47625"/>
            <a:chExt cx="20772964" cy="10651713"/>
          </a:xfrm>
        </p:grpSpPr>
        <p:sp>
          <p:nvSpPr>
            <p:cNvPr id="3" name="TextBox 3"/>
            <p:cNvSpPr txBox="1"/>
            <p:nvPr/>
          </p:nvSpPr>
          <p:spPr>
            <a:xfrm>
              <a:off x="7075960" y="9499426"/>
              <a:ext cx="7238016" cy="11046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dirty="0">
                  <a:solidFill>
                    <a:srgbClr val="545454"/>
                  </a:solidFill>
                  <a:latin typeface="DM Sans Bold"/>
                </a:rPr>
                <a:t>Payments, MM &amp; Digital Banking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dirty="0">
                  <a:solidFill>
                    <a:srgbClr val="545454"/>
                  </a:solidFill>
                  <a:latin typeface="DM Sans Bold"/>
                </a:rPr>
                <a:t>38%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5858080" y="4680983"/>
              <a:ext cx="2525332" cy="11046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dirty="0">
                  <a:solidFill>
                    <a:srgbClr val="545454"/>
                  </a:solidFill>
                  <a:latin typeface="DM Sans Bold"/>
                </a:rPr>
                <a:t>Lending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dirty="0">
                  <a:solidFill>
                    <a:srgbClr val="545454"/>
                  </a:solidFill>
                  <a:latin typeface="DM Sans Bold"/>
                </a:rPr>
                <a:t>23%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87251"/>
              <a:ext cx="7238016" cy="1668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dirty="0">
                  <a:solidFill>
                    <a:srgbClr val="545454"/>
                  </a:solidFill>
                  <a:latin typeface="DM Sans Bold"/>
                </a:rPr>
                <a:t>Savings, Investment &amp; Crowdfunding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dirty="0">
                  <a:solidFill>
                    <a:srgbClr val="545454"/>
                  </a:solidFill>
                  <a:latin typeface="DM Sans Bold"/>
                </a:rPr>
                <a:t>15%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686860" y="333975"/>
              <a:ext cx="7086104" cy="1668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dirty="0">
                  <a:solidFill>
                    <a:srgbClr val="545454"/>
                  </a:solidFill>
                  <a:latin typeface="DM Sans Bold"/>
                </a:rPr>
                <a:t>Enterprise Services &amp; Infrastructure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dirty="0">
                  <a:solidFill>
                    <a:srgbClr val="545454"/>
                  </a:solidFill>
                  <a:latin typeface="DM Sans Bold"/>
                </a:rPr>
                <a:t>13%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476034" y="397377"/>
              <a:ext cx="3472910" cy="11046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dirty="0">
                  <a:solidFill>
                    <a:srgbClr val="545454"/>
                  </a:solidFill>
                  <a:latin typeface="DM Sans Bold"/>
                </a:rPr>
                <a:t>Cryptocurrency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dirty="0">
                  <a:solidFill>
                    <a:srgbClr val="545454"/>
                  </a:solidFill>
                  <a:latin typeface="DM Sans Bold"/>
                </a:rPr>
                <a:t>8%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302524" y="-47625"/>
              <a:ext cx="2582196" cy="11046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dirty="0">
                  <a:solidFill>
                    <a:srgbClr val="545454"/>
                  </a:solidFill>
                  <a:latin typeface="DM Sans Bold"/>
                </a:rPr>
                <a:t>InsurTech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dirty="0">
                  <a:solidFill>
                    <a:srgbClr val="545454"/>
                  </a:solidFill>
                  <a:latin typeface="DM Sans Bold"/>
                </a:rPr>
                <a:t>3%</a:t>
              </a: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7688088" y="1351170"/>
              <a:ext cx="8101975" cy="8101975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270000" y="0"/>
                <a:ext cx="968084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968084" h="1270000">
                    <a:moveTo>
                      <a:pt x="0" y="0"/>
                    </a:moveTo>
                    <a:lnTo>
                      <a:pt x="0" y="0"/>
                    </a:lnTo>
                    <a:cubicBezTo>
                      <a:pt x="372805" y="0"/>
                      <a:pt x="726782" y="163803"/>
                      <a:pt x="968084" y="447982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48CFAE"/>
              </a:solidFill>
            </p:spPr>
            <p:txBody>
              <a:bodyPr/>
              <a:lstStyle/>
              <a:p>
                <a:endParaRPr lang="en-NG" sz="80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1270000" y="400625"/>
                <a:ext cx="1385270" cy="1726799"/>
              </a:xfrm>
              <a:custGeom>
                <a:avLst/>
                <a:gdLst/>
                <a:ahLst/>
                <a:cxnLst/>
                <a:rect l="l" t="t" r="r" b="b"/>
                <a:pathLst>
                  <a:path w="1385270" h="1726799">
                    <a:moveTo>
                      <a:pt x="925790" y="0"/>
                    </a:moveTo>
                    <a:cubicBezTo>
                      <a:pt x="1380441" y="484154"/>
                      <a:pt x="1385270" y="1236852"/>
                      <a:pt x="936869" y="1726799"/>
                    </a:cubicBezTo>
                    <a:lnTo>
                      <a:pt x="0" y="869375"/>
                    </a:lnTo>
                    <a:close/>
                  </a:path>
                </a:pathLst>
              </a:custGeom>
              <a:solidFill>
                <a:srgbClr val="05CEDA"/>
              </a:solidFill>
            </p:spPr>
            <p:txBody>
              <a:bodyPr/>
              <a:lstStyle/>
              <a:p>
                <a:endParaRPr lang="en-NG" sz="80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05" y="1270000"/>
                <a:ext cx="2248447" cy="1374829"/>
              </a:xfrm>
              <a:custGeom>
                <a:avLst/>
                <a:gdLst/>
                <a:ahLst/>
                <a:cxnLst/>
                <a:rect l="l" t="t" r="r" b="b"/>
                <a:pathLst>
                  <a:path w="2248447" h="1374829">
                    <a:moveTo>
                      <a:pt x="2248447" y="809528"/>
                    </a:moveTo>
                    <a:cubicBezTo>
                      <a:pt x="1908990" y="1219861"/>
                      <a:pt x="1349581" y="1374829"/>
                      <a:pt x="847373" y="1197654"/>
                    </a:cubicBezTo>
                    <a:cubicBezTo>
                      <a:pt x="345165" y="1020480"/>
                      <a:pt x="6833" y="548797"/>
                      <a:pt x="0" y="16296"/>
                    </a:cubicBezTo>
                    <a:lnTo>
                      <a:pt x="1269895" y="0"/>
                    </a:lnTo>
                    <a:close/>
                  </a:path>
                </a:pathLst>
              </a:custGeom>
              <a:solidFill>
                <a:srgbClr val="3BB3DC"/>
              </a:solidFill>
            </p:spPr>
            <p:txBody>
              <a:bodyPr/>
              <a:lstStyle/>
              <a:p>
                <a:endParaRPr lang="en-NG" sz="80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24430" y="252212"/>
                <a:ext cx="1294430" cy="1097532"/>
              </a:xfrm>
              <a:custGeom>
                <a:avLst/>
                <a:gdLst/>
                <a:ahLst/>
                <a:cxnLst/>
                <a:rect l="l" t="t" r="r" b="b"/>
                <a:pathLst>
                  <a:path w="1294430" h="1097532">
                    <a:moveTo>
                      <a:pt x="26936" y="1097532"/>
                    </a:moveTo>
                    <a:cubicBezTo>
                      <a:pt x="0" y="669390"/>
                      <a:pt x="191025" y="256585"/>
                      <a:pt x="534820" y="0"/>
                    </a:cubicBezTo>
                    <a:lnTo>
                      <a:pt x="1294430" y="1017788"/>
                    </a:lnTo>
                    <a:close/>
                  </a:path>
                </a:pathLst>
              </a:custGeom>
              <a:solidFill>
                <a:srgbClr val="558FC0"/>
              </a:solidFill>
            </p:spPr>
            <p:txBody>
              <a:bodyPr/>
              <a:lstStyle/>
              <a:p>
                <a:endParaRPr lang="en-NG" sz="800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460472" y="12160"/>
                <a:ext cx="809528" cy="1257840"/>
              </a:xfrm>
              <a:custGeom>
                <a:avLst/>
                <a:gdLst/>
                <a:ahLst/>
                <a:cxnLst/>
                <a:rect l="l" t="t" r="r" b="b"/>
                <a:pathLst>
                  <a:path w="809528" h="1257840">
                    <a:moveTo>
                      <a:pt x="0" y="279288"/>
                    </a:moveTo>
                    <a:cubicBezTo>
                      <a:pt x="181423" y="129202"/>
                      <a:pt x="400998" y="32506"/>
                      <a:pt x="634200" y="0"/>
                    </a:cubicBezTo>
                    <a:lnTo>
                      <a:pt x="809528" y="1257840"/>
                    </a:lnTo>
                    <a:close/>
                  </a:path>
                </a:pathLst>
              </a:custGeom>
              <a:solidFill>
                <a:srgbClr val="5C6FB1"/>
              </a:solidFill>
            </p:spPr>
            <p:txBody>
              <a:bodyPr/>
              <a:lstStyle/>
              <a:p>
                <a:endParaRPr lang="en-NG" sz="80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032026" y="0"/>
                <a:ext cx="237974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237974" h="1270000">
                    <a:moveTo>
                      <a:pt x="0" y="22495"/>
                    </a:moveTo>
                    <a:cubicBezTo>
                      <a:pt x="78399" y="7540"/>
                      <a:pt x="158034" y="8"/>
                      <a:pt x="237847" y="0"/>
                    </a:cubicBezTo>
                    <a:lnTo>
                      <a:pt x="237974" y="1270000"/>
                    </a:lnTo>
                    <a:close/>
                  </a:path>
                </a:pathLst>
              </a:custGeom>
              <a:solidFill>
                <a:srgbClr val="7556AA"/>
              </a:solidFill>
            </p:spPr>
            <p:txBody>
              <a:bodyPr/>
              <a:lstStyle/>
              <a:p>
                <a:endParaRPr lang="en-NG" sz="800"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3127609" y="242316"/>
            <a:ext cx="7568100" cy="504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en-US" sz="4400" b="1" dirty="0">
                <a:solidFill>
                  <a:srgbClr val="227C9D"/>
                </a:solidFill>
                <a:latin typeface="Kollektif Bold"/>
              </a:rPr>
              <a:t>Key Fintech Sectors in Nigeria</a:t>
            </a:r>
            <a:r>
              <a:rPr lang="en-US" sz="3734" dirty="0">
                <a:solidFill>
                  <a:srgbClr val="227C9D"/>
                </a:solidFill>
                <a:latin typeface="Kollektif Bold"/>
              </a:rPr>
              <a:t>​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003627" y="5415627"/>
            <a:ext cx="4883616" cy="4883616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 sz="800"/>
          </a:p>
        </p:txBody>
      </p:sp>
      <p:sp>
        <p:nvSpPr>
          <p:cNvPr id="18" name="Freeform 18"/>
          <p:cNvSpPr/>
          <p:nvPr/>
        </p:nvSpPr>
        <p:spPr>
          <a:xfrm flipH="1">
            <a:off x="-1756008" y="-2441808"/>
            <a:ext cx="4883616" cy="4883616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 sz="800"/>
          </a:p>
        </p:txBody>
      </p:sp>
      <p:sp>
        <p:nvSpPr>
          <p:cNvPr id="19" name="TextBox 19"/>
          <p:cNvSpPr txBox="1"/>
          <p:nvPr/>
        </p:nvSpPr>
        <p:spPr>
          <a:xfrm>
            <a:off x="9297364" y="6330885"/>
            <a:ext cx="199896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Canva Sans Bold"/>
              </a:rPr>
              <a:t>Source: EY Fintech Report, 2020</a:t>
            </a:r>
          </a:p>
        </p:txBody>
      </p:sp>
      <p:pic>
        <p:nvPicPr>
          <p:cNvPr id="21" name="Picture 20" descr="A logo with colorful triangles&#10;&#10;Description automatically generated">
            <a:extLst>
              <a:ext uri="{FF2B5EF4-FFF2-40B4-BE49-F238E27FC236}">
                <a16:creationId xmlns:a16="http://schemas.microsoft.com/office/drawing/2014/main" id="{FBDBB3D2-2E0A-1096-B3EA-F5AE0D44A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82" y="5803367"/>
            <a:ext cx="1895475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6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28655" y="777716"/>
            <a:ext cx="7184563" cy="4784955"/>
            <a:chOff x="-533400" y="-47625"/>
            <a:chExt cx="12520903" cy="11015760"/>
          </a:xfrm>
        </p:grpSpPr>
        <p:sp>
          <p:nvSpPr>
            <p:cNvPr id="3" name="TextBox 3"/>
            <p:cNvSpPr txBox="1"/>
            <p:nvPr/>
          </p:nvSpPr>
          <p:spPr>
            <a:xfrm>
              <a:off x="10237967" y="9280010"/>
              <a:ext cx="962228" cy="1041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8"/>
                </a:lnSpc>
              </a:pPr>
              <a:r>
                <a:rPr lang="en-US" sz="1477">
                  <a:solidFill>
                    <a:srgbClr val="000000"/>
                  </a:solidFill>
                  <a:latin typeface="Source Sans Pro"/>
                </a:rPr>
                <a:t>Food</a:t>
              </a:r>
            </a:p>
            <a:p>
              <a:pPr algn="ctr">
                <a:lnSpc>
                  <a:spcPts val="2068"/>
                </a:lnSpc>
              </a:pPr>
              <a:r>
                <a:rPr lang="en-US" sz="1477">
                  <a:solidFill>
                    <a:srgbClr val="000000"/>
                  </a:solidFill>
                  <a:latin typeface="Source Sans Pro"/>
                </a:rPr>
                <a:t>56.7%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533400" y="3719965"/>
              <a:ext cx="2085020" cy="10413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68"/>
                </a:lnSpc>
              </a:pPr>
              <a:r>
                <a:rPr lang="en-US" sz="1477">
                  <a:solidFill>
                    <a:srgbClr val="000000"/>
                  </a:solidFill>
                  <a:latin typeface="Source Sans Pro"/>
                </a:rPr>
                <a:t>Transport</a:t>
              </a:r>
            </a:p>
            <a:p>
              <a:pPr algn="ctr">
                <a:lnSpc>
                  <a:spcPts val="2068"/>
                </a:lnSpc>
              </a:pPr>
              <a:r>
                <a:rPr lang="en-US" sz="1477">
                  <a:solidFill>
                    <a:srgbClr val="000000"/>
                  </a:solidFill>
                  <a:latin typeface="Source Sans Pro"/>
                </a:rPr>
                <a:t>6.4%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531140" y="1288233"/>
              <a:ext cx="1046504" cy="1579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8"/>
                </a:lnSpc>
              </a:pPr>
              <a:r>
                <a:rPr lang="en-US" sz="1477">
                  <a:solidFill>
                    <a:srgbClr val="000000"/>
                  </a:solidFill>
                  <a:latin typeface="Source Sans Pro"/>
                </a:rPr>
                <a:t>Health</a:t>
              </a:r>
            </a:p>
            <a:p>
              <a:pPr algn="ctr">
                <a:lnSpc>
                  <a:spcPts val="2068"/>
                </a:lnSpc>
              </a:pPr>
              <a:r>
                <a:rPr lang="en-US" sz="1477">
                  <a:solidFill>
                    <a:srgbClr val="000000"/>
                  </a:solidFill>
                  <a:latin typeface="Source Sans Pro"/>
                </a:rPr>
                <a:t>6.1%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680912" y="-47625"/>
              <a:ext cx="2226806" cy="10413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68"/>
                </a:lnSpc>
              </a:pPr>
              <a:r>
                <a:rPr lang="en-US" sz="1477">
                  <a:solidFill>
                    <a:srgbClr val="000000"/>
                  </a:solidFill>
                  <a:latin typeface="Source Sans Pro"/>
                </a:rPr>
                <a:t>Education</a:t>
              </a:r>
            </a:p>
            <a:p>
              <a:pPr algn="ctr">
                <a:lnSpc>
                  <a:spcPts val="2068"/>
                </a:lnSpc>
              </a:pPr>
              <a:r>
                <a:rPr lang="en-US" sz="1477">
                  <a:solidFill>
                    <a:srgbClr val="000000"/>
                  </a:solidFill>
                  <a:latin typeface="Source Sans Pro"/>
                </a:rPr>
                <a:t>6.0%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1971397" y="1093328"/>
              <a:ext cx="10016106" cy="9874807"/>
              <a:chOff x="-35598" y="0"/>
              <a:chExt cx="2678644" cy="264085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35598" y="0"/>
                <a:ext cx="2678644" cy="2640856"/>
              </a:xfrm>
              <a:custGeom>
                <a:avLst/>
                <a:gdLst/>
                <a:ahLst/>
                <a:cxnLst/>
                <a:rect l="l" t="t" r="r" b="b"/>
                <a:pathLst>
                  <a:path w="2678644" h="2640856">
                    <a:moveTo>
                      <a:pt x="1305598" y="0"/>
                    </a:moveTo>
                    <a:cubicBezTo>
                      <a:pt x="1827953" y="0"/>
                      <a:pt x="2297033" y="319836"/>
                      <a:pt x="2487838" y="806096"/>
                    </a:cubicBezTo>
                    <a:cubicBezTo>
                      <a:pt x="2678644" y="1292355"/>
                      <a:pt x="2552254" y="1845850"/>
                      <a:pt x="2169294" y="2201091"/>
                    </a:cubicBezTo>
                    <a:cubicBezTo>
                      <a:pt x="1786333" y="2556332"/>
                      <a:pt x="1224918" y="2640856"/>
                      <a:pt x="754337" y="2414120"/>
                    </a:cubicBezTo>
                    <a:cubicBezTo>
                      <a:pt x="283757" y="2187385"/>
                      <a:pt x="0" y="1695640"/>
                      <a:pt x="39174" y="1174756"/>
                    </a:cubicBezTo>
                    <a:lnTo>
                      <a:pt x="672386" y="1222378"/>
                    </a:lnTo>
                    <a:cubicBezTo>
                      <a:pt x="652799" y="1482820"/>
                      <a:pt x="794677" y="1728693"/>
                      <a:pt x="1029968" y="1842060"/>
                    </a:cubicBezTo>
                    <a:cubicBezTo>
                      <a:pt x="1265258" y="1955428"/>
                      <a:pt x="1545965" y="1913166"/>
                      <a:pt x="1737446" y="1735545"/>
                    </a:cubicBezTo>
                    <a:cubicBezTo>
                      <a:pt x="1928926" y="1557925"/>
                      <a:pt x="1992121" y="1281177"/>
                      <a:pt x="1896718" y="1038048"/>
                    </a:cubicBezTo>
                    <a:cubicBezTo>
                      <a:pt x="1801316" y="794918"/>
                      <a:pt x="1566775" y="635000"/>
                      <a:pt x="1305598" y="635000"/>
                    </a:cubicBezTo>
                    <a:close/>
                  </a:path>
                </a:pathLst>
              </a:custGeom>
              <a:solidFill>
                <a:srgbClr val="54AFE5"/>
              </a:solidFill>
            </p:spPr>
            <p:txBody>
              <a:bodyPr/>
              <a:lstStyle/>
              <a:p>
                <a:endParaRPr lang="en-NG" sz="80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399" y="542661"/>
                <a:ext cx="749054" cy="711424"/>
              </a:xfrm>
              <a:custGeom>
                <a:avLst/>
                <a:gdLst/>
                <a:ahLst/>
                <a:cxnLst/>
                <a:rect l="l" t="t" r="r" b="b"/>
                <a:pathLst>
                  <a:path w="749054" h="711424">
                    <a:moveTo>
                      <a:pt x="0" y="695509"/>
                    </a:moveTo>
                    <a:cubicBezTo>
                      <a:pt x="6249" y="446269"/>
                      <a:pt x="85720" y="204381"/>
                      <a:pt x="228506" y="0"/>
                    </a:cubicBezTo>
                    <a:lnTo>
                      <a:pt x="749054" y="363670"/>
                    </a:lnTo>
                    <a:cubicBezTo>
                      <a:pt x="677660" y="465860"/>
                      <a:pt x="637925" y="586804"/>
                      <a:pt x="634800" y="711424"/>
                    </a:cubicBezTo>
                    <a:close/>
                  </a:path>
                </a:pathLst>
              </a:custGeom>
              <a:solidFill>
                <a:srgbClr val="5881C0"/>
              </a:solidFill>
            </p:spPr>
            <p:txBody>
              <a:bodyPr/>
              <a:lstStyle/>
              <a:p>
                <a:endParaRPr lang="en-NG" sz="80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188760" y="127161"/>
                <a:ext cx="804284" cy="805640"/>
              </a:xfrm>
              <a:custGeom>
                <a:avLst/>
                <a:gdLst/>
                <a:ahLst/>
                <a:cxnLst/>
                <a:rect l="l" t="t" r="r" b="b"/>
                <a:pathLst>
                  <a:path w="799189" h="805640">
                    <a:moveTo>
                      <a:pt x="0" y="468442"/>
                    </a:moveTo>
                    <a:cubicBezTo>
                      <a:pt x="126641" y="266359"/>
                      <a:pt x="307624" y="104017"/>
                      <a:pt x="522232" y="0"/>
                    </a:cubicBezTo>
                    <a:lnTo>
                      <a:pt x="799189" y="571420"/>
                    </a:lnTo>
                    <a:cubicBezTo>
                      <a:pt x="691885" y="623428"/>
                      <a:pt x="601393" y="704599"/>
                      <a:pt x="538072" y="805641"/>
                    </a:cubicBezTo>
                    <a:close/>
                  </a:path>
                </a:pathLst>
              </a:custGeom>
              <a:solidFill>
                <a:srgbClr val="595592"/>
              </a:solidFill>
            </p:spPr>
            <p:txBody>
              <a:bodyPr/>
              <a:lstStyle/>
              <a:p>
                <a:endParaRPr lang="en-NG" sz="80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659661" y="0"/>
                <a:ext cx="610275" cy="713137"/>
              </a:xfrm>
              <a:custGeom>
                <a:avLst/>
                <a:gdLst/>
                <a:ahLst/>
                <a:cxnLst/>
                <a:rect l="l" t="t" r="r" b="b"/>
                <a:pathLst>
                  <a:path w="610275" h="713137">
                    <a:moveTo>
                      <a:pt x="0" y="156274"/>
                    </a:moveTo>
                    <a:cubicBezTo>
                      <a:pt x="187053" y="53766"/>
                      <a:pt x="396912" y="21"/>
                      <a:pt x="610212" y="0"/>
                    </a:cubicBezTo>
                    <a:lnTo>
                      <a:pt x="610276" y="635000"/>
                    </a:lnTo>
                    <a:cubicBezTo>
                      <a:pt x="503626" y="635011"/>
                      <a:pt x="398696" y="661883"/>
                      <a:pt x="305170" y="713137"/>
                    </a:cubicBezTo>
                    <a:close/>
                  </a:path>
                </a:pathLst>
              </a:custGeom>
              <a:solidFill>
                <a:srgbClr val="4E2B5F"/>
              </a:solidFill>
            </p:spPr>
            <p:txBody>
              <a:bodyPr/>
              <a:lstStyle/>
              <a:p>
                <a:endParaRPr lang="en-NG" sz="800"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685800" y="2399206"/>
            <a:ext cx="2629317" cy="215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02"/>
              </a:lnSpc>
            </a:pPr>
            <a:r>
              <a:rPr lang="en-US" sz="4400" b="1" spc="-325" dirty="0">
                <a:solidFill>
                  <a:srgbClr val="227C9D"/>
                </a:solidFill>
                <a:latin typeface="IBM Plex Sans Bold"/>
              </a:rPr>
              <a:t>Disposable Income Trend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96783" y="3042106"/>
            <a:ext cx="2125325" cy="64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1850" b="1" dirty="0">
                <a:solidFill>
                  <a:srgbClr val="FE6D73"/>
                </a:solidFill>
                <a:latin typeface="IBM Plex Sans Bold"/>
              </a:rPr>
              <a:t>Disposable</a:t>
            </a:r>
          </a:p>
          <a:p>
            <a:pPr algn="ctr">
              <a:lnSpc>
                <a:spcPts val="2613"/>
              </a:lnSpc>
            </a:pPr>
            <a:r>
              <a:rPr lang="en-US" sz="1850" b="1" dirty="0">
                <a:solidFill>
                  <a:srgbClr val="FE6D73"/>
                </a:solidFill>
                <a:latin typeface="IBM Plex Sans Bold"/>
              </a:rPr>
              <a:t>Income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73260" y="6207407"/>
            <a:ext cx="2994740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Canva Sans Bold"/>
              </a:rPr>
              <a:t>Source: BusinessDay/NBS, 2021</a:t>
            </a:r>
          </a:p>
        </p:txBody>
      </p:sp>
      <p:pic>
        <p:nvPicPr>
          <p:cNvPr id="16" name="Picture 15" descr="A logo with colorful triangles&#10;&#10;Description automatically generated">
            <a:extLst>
              <a:ext uri="{FF2B5EF4-FFF2-40B4-BE49-F238E27FC236}">
                <a16:creationId xmlns:a16="http://schemas.microsoft.com/office/drawing/2014/main" id="{F175A7DD-212E-1D81-ABBB-2D77EFD35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9" y="5949906"/>
            <a:ext cx="1895475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3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slow's Hierarchy of Needs Explained">
            <a:extLst>
              <a:ext uri="{FF2B5EF4-FFF2-40B4-BE49-F238E27FC236}">
                <a16:creationId xmlns:a16="http://schemas.microsoft.com/office/drawing/2014/main" id="{FA96DF8A-0785-BC3E-56BE-C9B07B8E5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852" y="643467"/>
            <a:ext cx="787429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colorful triangles&#10;&#10;Description automatically generated">
            <a:extLst>
              <a:ext uri="{FF2B5EF4-FFF2-40B4-BE49-F238E27FC236}">
                <a16:creationId xmlns:a16="http://schemas.microsoft.com/office/drawing/2014/main" id="{E2B50DA0-0A32-4021-860F-6CECED266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21" y="6047598"/>
            <a:ext cx="1895475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9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A3403D0-23AC-4B03-8081-0982C43DD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B1F9C8-178C-42CE-AED4-A58839B79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8ADD8-E32C-6336-B521-24B6FE05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4432937" cy="23861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b="1" dirty="0"/>
              <a:t>Affordable Housing &amp; Challenges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CEF843-5EDB-4EFF-9FC3-B058D4CD2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E23B3-B9AD-C5C9-54C8-2E319F5A8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3040" y="3133724"/>
            <a:ext cx="4432937" cy="303847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Affordability Issues – Funding/cost mismatch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Supply-Demand Mismatch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Financial Accessibility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Infrastructure and Services Gap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Socioeconomic Inequality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Government Policies and Regulations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b="1" dirty="0"/>
          </a:p>
        </p:txBody>
      </p:sp>
      <p:pic>
        <p:nvPicPr>
          <p:cNvPr id="34" name="Picture 33" descr="Figures of houses in different position and sizes">
            <a:extLst>
              <a:ext uri="{FF2B5EF4-FFF2-40B4-BE49-F238E27FC236}">
                <a16:creationId xmlns:a16="http://schemas.microsoft.com/office/drawing/2014/main" id="{AC10E5C4-B571-AAC1-B5C0-5BF4827E0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6" r="31642" b="-2"/>
          <a:stretch/>
        </p:blipFill>
        <p:spPr>
          <a:xfrm>
            <a:off x="6296024" y="4393"/>
            <a:ext cx="5895975" cy="616780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C0FE031-FEED-4A22-95A5-5747EEB94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colorful triangles&#10;&#10;Description automatically generated">
            <a:extLst>
              <a:ext uri="{FF2B5EF4-FFF2-40B4-BE49-F238E27FC236}">
                <a16:creationId xmlns:a16="http://schemas.microsoft.com/office/drawing/2014/main" id="{1BC0FD62-5ACF-F500-5CDB-5262480C1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21" y="6047598"/>
            <a:ext cx="1895475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5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57958-4D64-A3E2-38BD-211C5160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Economy &amp; Fintech Solutions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22" name="Text Placeholder 3">
            <a:extLst>
              <a:ext uri="{FF2B5EF4-FFF2-40B4-BE49-F238E27FC236}">
                <a16:creationId xmlns:a16="http://schemas.microsoft.com/office/drawing/2014/main" id="{8B80D45A-0D38-2F31-DDCA-237A845CE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96135"/>
              </p:ext>
            </p:extLst>
          </p:nvPr>
        </p:nvGraphicFramePr>
        <p:xfrm>
          <a:off x="2931766" y="4334101"/>
          <a:ext cx="6414445" cy="179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34B34B3A-E44A-0951-C596-B74AA1AC39EE}"/>
              </a:ext>
            </a:extLst>
          </p:cNvPr>
          <p:cNvSpPr txBox="1"/>
          <p:nvPr/>
        </p:nvSpPr>
        <p:spPr>
          <a:xfrm>
            <a:off x="1031875" y="2044455"/>
            <a:ext cx="10129226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444444"/>
                </a:solidFill>
                <a:ea typeface="Calibri"/>
                <a:cs typeface="Calibri"/>
              </a:rPr>
              <a:t>The digital economy refers to the economic activities powered by digital technologies, including e-commerce, digital services, and online transactions (World Bank, 2021).</a:t>
            </a:r>
            <a:endParaRPr lang="en-US" sz="280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endParaRPr lang="en-US" sz="2400" dirty="0">
              <a:solidFill>
                <a:srgbClr val="444444"/>
              </a:solidFill>
              <a:ea typeface="Calibri"/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endParaRPr lang="en-US" sz="2400" dirty="0">
              <a:solidFill>
                <a:srgbClr val="444444"/>
              </a:solidFill>
              <a:ea typeface="Calibri"/>
              <a:cs typeface="Calibri"/>
            </a:endParaRPr>
          </a:p>
          <a:p>
            <a:pPr algn="ctr"/>
            <a:r>
              <a:rPr lang="en-US" sz="2400" b="1" dirty="0">
                <a:solidFill>
                  <a:srgbClr val="444444"/>
                </a:solidFill>
                <a:ea typeface="Calibri"/>
                <a:cs typeface="Calibri"/>
              </a:rPr>
              <a:t>Overview of Fintech solutions for Affordable Housing</a:t>
            </a:r>
            <a:endParaRPr lang="en-US" sz="4000" b="1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Picture 8" descr="A logo with colorful triangles&#10;&#10;Description automatically generated">
            <a:extLst>
              <a:ext uri="{FF2B5EF4-FFF2-40B4-BE49-F238E27FC236}">
                <a16:creationId xmlns:a16="http://schemas.microsoft.com/office/drawing/2014/main" id="{29C5A92B-844E-E0F7-45CF-C7289CACE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3175" y="5940136"/>
            <a:ext cx="1895475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0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FD451EE1-06AB-4684-8B7A-59133962C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417" y="2121408"/>
            <a:ext cx="2615184" cy="2615184"/>
          </a:xfrm>
          <a:prstGeom prst="ellipse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02D69F-ABEF-47E0-B154-C6656A2B3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Yahshud - IFN Fintech Landscape">
            <a:extLst>
              <a:ext uri="{FF2B5EF4-FFF2-40B4-BE49-F238E27FC236}">
                <a16:creationId xmlns:a16="http://schemas.microsoft.com/office/drawing/2014/main" id="{3905A8C8-232D-9CF7-B27D-7E790787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863" y="1073273"/>
            <a:ext cx="3340100" cy="1503363"/>
          </a:xfrm>
          <a:prstGeom prst="rect">
            <a:avLst/>
          </a:prstGeom>
        </p:spPr>
      </p:pic>
      <p:pic>
        <p:nvPicPr>
          <p:cNvPr id="11" name="Picture 10" descr="Real Estate Market Research and Data for Nigerian and Africa">
            <a:extLst>
              <a:ext uri="{FF2B5EF4-FFF2-40B4-BE49-F238E27FC236}">
                <a16:creationId xmlns:a16="http://schemas.microsoft.com/office/drawing/2014/main" id="{9B73199B-9BA0-0EB0-ACF7-5756910B6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588" y="1258888"/>
            <a:ext cx="1487488" cy="1503363"/>
          </a:xfrm>
          <a:prstGeom prst="rect">
            <a:avLst/>
          </a:prstGeom>
        </p:spPr>
      </p:pic>
      <p:pic>
        <p:nvPicPr>
          <p:cNvPr id="6" name="Picture 5" descr="StartupCentrum">
            <a:extLst>
              <a:ext uri="{FF2B5EF4-FFF2-40B4-BE49-F238E27FC236}">
                <a16:creationId xmlns:a16="http://schemas.microsoft.com/office/drawing/2014/main" id="{865198DA-FAC6-314B-EC7F-AC064731E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094" y="2655155"/>
            <a:ext cx="4876800" cy="1233488"/>
          </a:xfrm>
          <a:prstGeom prst="rect">
            <a:avLst/>
          </a:prstGeom>
        </p:spPr>
      </p:pic>
      <p:pic>
        <p:nvPicPr>
          <p:cNvPr id="7" name="Picture 6" descr="5 Proptech Companies Rated The Best In Nigeria (2023)">
            <a:extLst>
              <a:ext uri="{FF2B5EF4-FFF2-40B4-BE49-F238E27FC236}">
                <a16:creationId xmlns:a16="http://schemas.microsoft.com/office/drawing/2014/main" id="{04CAC54D-1739-BBC1-8578-4C6EC4D01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863" y="4463806"/>
            <a:ext cx="2146300" cy="1190625"/>
          </a:xfrm>
          <a:prstGeom prst="rect">
            <a:avLst/>
          </a:prstGeom>
        </p:spPr>
      </p:pic>
      <p:pic>
        <p:nvPicPr>
          <p:cNvPr id="5" name="Picture 4" descr="Vank wallet">
            <a:extLst>
              <a:ext uri="{FF2B5EF4-FFF2-40B4-BE49-F238E27FC236}">
                <a16:creationId xmlns:a16="http://schemas.microsoft.com/office/drawing/2014/main" id="{392B1456-505C-DCAE-F059-C6B149DAA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144" y="3926498"/>
            <a:ext cx="2679700" cy="465138"/>
          </a:xfrm>
          <a:prstGeom prst="rect">
            <a:avLst/>
          </a:prstGeom>
        </p:spPr>
      </p:pic>
      <p:pic>
        <p:nvPicPr>
          <p:cNvPr id="9" name="Picture 8" descr="Contact Us - Eden Housing">
            <a:extLst>
              <a:ext uri="{FF2B5EF4-FFF2-40B4-BE49-F238E27FC236}">
                <a16:creationId xmlns:a16="http://schemas.microsoft.com/office/drawing/2014/main" id="{CD264019-9369-A592-6D5A-C0EEB2F8C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288" y="1258888"/>
            <a:ext cx="1768475" cy="2205038"/>
          </a:xfrm>
          <a:prstGeom prst="rect">
            <a:avLst/>
          </a:prstGeom>
        </p:spPr>
      </p:pic>
      <p:pic>
        <p:nvPicPr>
          <p:cNvPr id="10" name="Picture 9" descr="Rent Small Small - Crunchbase Company Profile &amp; Funding">
            <a:extLst>
              <a:ext uri="{FF2B5EF4-FFF2-40B4-BE49-F238E27FC236}">
                <a16:creationId xmlns:a16="http://schemas.microsoft.com/office/drawing/2014/main" id="{98FC8597-01EC-5AB6-426F-A905CA52BF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5288" y="3513138"/>
            <a:ext cx="1768475" cy="177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74480A-26FF-4C7A-3865-7DA9388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09" y="2286000"/>
            <a:ext cx="2286000" cy="2286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PROPTECH COMPANIES </a:t>
            </a:r>
          </a:p>
        </p:txBody>
      </p:sp>
      <p:pic>
        <p:nvPicPr>
          <p:cNvPr id="4" name="Picture 3" descr="Easier living solutions in Africa">
            <a:extLst>
              <a:ext uri="{FF2B5EF4-FFF2-40B4-BE49-F238E27FC236}">
                <a16:creationId xmlns:a16="http://schemas.microsoft.com/office/drawing/2014/main" id="{FFCD54A6-3FF2-AB97-7DB2-C800816846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7914" y="4948848"/>
            <a:ext cx="2679700" cy="676275"/>
          </a:xfrm>
          <a:prstGeom prst="rect">
            <a:avLst/>
          </a:prstGeom>
        </p:spPr>
      </p:pic>
      <p:pic>
        <p:nvPicPr>
          <p:cNvPr id="13" name="Picture 12" descr="A logo with colorful triangles&#10;&#10;Description automatically generated">
            <a:extLst>
              <a:ext uri="{FF2B5EF4-FFF2-40B4-BE49-F238E27FC236}">
                <a16:creationId xmlns:a16="http://schemas.microsoft.com/office/drawing/2014/main" id="{D55EA259-86EF-500A-1247-38D12E33C0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5021" y="6047598"/>
            <a:ext cx="1895475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1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4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080A88-1323-46CA-C4FA-ACCB3A23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Positive impacts of Fintech linkages with Affordable Housing</a:t>
            </a:r>
            <a:endParaRPr lang="en-US" sz="4800" b="1" kern="120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graphicFrame>
        <p:nvGraphicFramePr>
          <p:cNvPr id="14" name="Text Placeholder 3">
            <a:extLst>
              <a:ext uri="{FF2B5EF4-FFF2-40B4-BE49-F238E27FC236}">
                <a16:creationId xmlns:a16="http://schemas.microsoft.com/office/drawing/2014/main" id="{79F52E53-28A7-CCB1-F52D-A658DDD9A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638438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" name="Picture 36" descr="A logo with colorful triangles&#10;&#10;Description automatically generated">
            <a:extLst>
              <a:ext uri="{FF2B5EF4-FFF2-40B4-BE49-F238E27FC236}">
                <a16:creationId xmlns:a16="http://schemas.microsoft.com/office/drawing/2014/main" id="{0A6DA69E-697B-167F-5F39-AA40CCF46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3175" y="5940136"/>
            <a:ext cx="1895475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25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</TotalTime>
  <Words>243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Canva Sans Bold</vt:lpstr>
      <vt:lpstr>DM Sans Bold</vt:lpstr>
      <vt:lpstr>Helvetica Neue Medium</vt:lpstr>
      <vt:lpstr>IBM Plex Sans Bold</vt:lpstr>
      <vt:lpstr>Kollektif Bold</vt:lpstr>
      <vt:lpstr>Source Sans Pro</vt:lpstr>
      <vt:lpstr>office theme</vt:lpstr>
      <vt:lpstr>Fintech Linkages with Affordable Housing and Digital Economy</vt:lpstr>
      <vt:lpstr>What is Fintech?</vt:lpstr>
      <vt:lpstr>PowerPoint Presentation</vt:lpstr>
      <vt:lpstr>PowerPoint Presentation</vt:lpstr>
      <vt:lpstr>PowerPoint Presentation</vt:lpstr>
      <vt:lpstr>Affordable Housing &amp; Challenges </vt:lpstr>
      <vt:lpstr>Digital Economy &amp; Fintech Solutions</vt:lpstr>
      <vt:lpstr>PROPTECH COMPANIES </vt:lpstr>
      <vt:lpstr>Positive impacts of Fintech linkages with Affordable Housing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Damilola Adeyanju</cp:lastModifiedBy>
  <cp:revision>278</cp:revision>
  <dcterms:created xsi:type="dcterms:W3CDTF">2023-11-22T10:35:49Z</dcterms:created>
  <dcterms:modified xsi:type="dcterms:W3CDTF">2023-11-23T07:58:41Z</dcterms:modified>
</cp:coreProperties>
</file>